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Raleway ExtraBold"/>
      <p:bold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Raleway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RalewayExtraBold-bold.fntdata"/><Relationship Id="rId41" Type="http://schemas.openxmlformats.org/officeDocument/2006/relationships/font" Target="fonts/Raleway-boldItalic.fntdata"/><Relationship Id="rId44" Type="http://schemas.openxmlformats.org/officeDocument/2006/relationships/font" Target="fonts/Roboto-regular.fntdata"/><Relationship Id="rId43" Type="http://schemas.openxmlformats.org/officeDocument/2006/relationships/font" Target="fonts/RalewayExtraBold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Ligh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aleway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Light-boldItalic.fntdata"/><Relationship Id="rId50" Type="http://schemas.openxmlformats.org/officeDocument/2006/relationships/font" Target="fonts/Raleway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0fbf0366635da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0fbf0366635da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23581ecd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23581e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cb6f050c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cb6f050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23581ec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23581e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23581ecd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23581ec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23581ecd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23581ec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cb6f050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cb6f0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23581ecd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23581ec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23581ecd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23581ec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23581ecd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b23581ec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b23581ecd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b23581ec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22f60b7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b22f60b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22f60b70_7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22f60b70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22f60b70_6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22f60b70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22f60b70_3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22f60b70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b22f60b70_8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b22f60b70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cb6f050c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cb6f050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22f60b70_8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b22f60b70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22f60b70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b22f60b7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22f60b70_8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22f60b70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22f60b70_8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22f60b70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9edf582d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e9edf58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23581ec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23581e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0fbf0366635da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0fbf0366635da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0fbf0366635da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0fbf0366635da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 b="16264" l="6472" r="6646" t="67800"/>
          <a:stretch/>
        </p:blipFill>
        <p:spPr>
          <a:xfrm>
            <a:off x="319450" y="2803463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/>
          <p:cNvPicPr preferRelativeResize="0"/>
          <p:nvPr/>
        </p:nvPicPr>
        <p:blipFill rotWithShape="1">
          <a:blip r:embed="rId2">
            <a:alphaModFix/>
          </a:blip>
          <a:srcRect b="51526" l="5769" r="7342" t="31269"/>
          <a:stretch/>
        </p:blipFill>
        <p:spPr>
          <a:xfrm>
            <a:off x="319450" y="595038"/>
            <a:ext cx="2565824" cy="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2"/>
          <p:cNvPicPr preferRelativeResize="0"/>
          <p:nvPr/>
        </p:nvPicPr>
        <p:blipFill rotWithShape="1">
          <a:blip r:embed="rId3">
            <a:alphaModFix/>
          </a:blip>
          <a:srcRect b="18111" l="6559" r="6559" t="65952"/>
          <a:stretch/>
        </p:blipFill>
        <p:spPr>
          <a:xfrm>
            <a:off x="6272025" y="3770650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2"/>
          <p:cNvPicPr preferRelativeResize="0"/>
          <p:nvPr/>
        </p:nvPicPr>
        <p:blipFill rotWithShape="1">
          <a:blip r:embed="rId3">
            <a:alphaModFix/>
          </a:blip>
          <a:srcRect b="55526" l="6559" r="6559" t="28538"/>
          <a:stretch/>
        </p:blipFill>
        <p:spPr>
          <a:xfrm>
            <a:off x="6272025" y="1580975"/>
            <a:ext cx="2565824" cy="8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69955" l="6437" r="6681" t="12840"/>
          <a:stretch/>
        </p:blipFill>
        <p:spPr>
          <a:xfrm>
            <a:off x="4692150" y="511925"/>
            <a:ext cx="2565824" cy="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 b="72844" l="6768" r="6350" t="12836"/>
          <a:stretch/>
        </p:blipFill>
        <p:spPr>
          <a:xfrm>
            <a:off x="2126338" y="3897350"/>
            <a:ext cx="2565824" cy="7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 rotWithShape="1">
          <a:blip r:embed="rId3">
            <a:alphaModFix/>
          </a:blip>
          <a:srcRect b="37510" l="6768" r="6350" t="46553"/>
          <a:stretch/>
        </p:blipFill>
        <p:spPr>
          <a:xfrm>
            <a:off x="4866300" y="2803475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 b="34123" l="6576" r="6542" t="48672"/>
          <a:stretch/>
        </p:blipFill>
        <p:spPr>
          <a:xfrm>
            <a:off x="1698700" y="1644263"/>
            <a:ext cx="2565824" cy="88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chemeClr val="accen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 1">
  <p:cSld name="BLANK_1_1">
    <p:bg>
      <p:bgPr>
        <a:solidFill>
          <a:srgbClr val="FFB6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chemeClr val="accen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chemeClr val="accen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PGLASey3MAE" TargetMode="External"/><Relationship Id="rId4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oy6gi8NRQ02XgKHXCkfL5B-GPWAwPM2V/view" TargetMode="External"/><Relationship Id="rId4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keCVPInCyAA" TargetMode="External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outube.com/watch?v=Nqhyc8_dwvE" TargetMode="External"/><Relationship Id="rId4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rkhsq4CsT9Y" TargetMode="External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685800" y="2764281"/>
            <a:ext cx="7772400" cy="16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Tudo que você precisa saber!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975" y="163925"/>
            <a:ext cx="1057825" cy="10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66</a:t>
            </a:r>
            <a:r>
              <a:rPr lang="en" sz="4800"/>
              <a:t>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8" name="Google Shape;138;p24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Dos usuários procuram nos smartphones algo que acabaram de ver na TV. 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973200" y="2143050"/>
            <a:ext cx="7197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 tipos de </a:t>
            </a:r>
            <a:r>
              <a:rPr lang="en" sz="4000">
                <a:solidFill>
                  <a:schemeClr val="accent2"/>
                </a:solidFill>
              </a:rPr>
              <a:t>M</a:t>
            </a:r>
            <a:r>
              <a:rPr lang="en" sz="4000">
                <a:solidFill>
                  <a:schemeClr val="accent2"/>
                </a:solidFill>
              </a:rPr>
              <a:t>icro-Momentos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5" name="Google Shape;145;p25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46" name="Google Shape;146;p25"/>
            <p:cNvSpPr/>
            <p:nvPr/>
          </p:nvSpPr>
          <p:spPr>
            <a:xfrm>
              <a:off x="6807900" y="26712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6807900" y="26364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6807900" y="2706075"/>
              <a:ext cx="102600" cy="29925"/>
            </a:xfrm>
            <a:custGeom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6811575" y="2463675"/>
              <a:ext cx="95275" cy="160600"/>
            </a:xfrm>
            <a:custGeom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6730350" y="2315900"/>
              <a:ext cx="257700" cy="308375"/>
            </a:xfrm>
            <a:custGeom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75" y="111000"/>
            <a:ext cx="8574326" cy="4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Chatbots</a:t>
            </a:r>
            <a:endParaRPr/>
          </a:p>
        </p:txBody>
      </p:sp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 mas e os chatbots? 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Um chatbot é um programa que se comunica com você!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Essa comunicação...</a:t>
            </a:r>
            <a:endParaRPr sz="5500"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Texto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Imagens/GIFS/Vídeos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Voz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Onde acontece essa comunicação?</a:t>
            </a:r>
            <a:endParaRPr sz="3000"/>
          </a:p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3" name="Google Shape;183;p30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84" name="Google Shape;184;p3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250" y="2720550"/>
            <a:ext cx="1645875" cy="16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675" y="2780400"/>
            <a:ext cx="2112600" cy="158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9475" y="1628150"/>
            <a:ext cx="1517152" cy="151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725" y="1850825"/>
            <a:ext cx="1441851" cy="14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 como isso funciona?</a:t>
            </a:r>
            <a:endParaRPr sz="5500"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Regras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Inteligência Artificial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Híbrido 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4294967295" type="title"/>
          </p:nvPr>
        </p:nvSpPr>
        <p:spPr>
          <a:xfrm>
            <a:off x="4648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KLM Airlines</a:t>
            </a:r>
            <a:endParaRPr sz="3600"/>
          </a:p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" name="Google Shape;208;p32"/>
          <p:cNvGrpSpPr/>
          <p:nvPr/>
        </p:nvGrpSpPr>
        <p:grpSpPr>
          <a:xfrm>
            <a:off x="8073445" y="369819"/>
            <a:ext cx="759617" cy="641865"/>
            <a:chOff x="3918650" y="293075"/>
            <a:chExt cx="488500" cy="412775"/>
          </a:xfrm>
        </p:grpSpPr>
        <p:sp>
          <p:nvSpPr>
            <p:cNvPr id="209" name="Google Shape;209;p32"/>
            <p:cNvSpPr/>
            <p:nvPr/>
          </p:nvSpPr>
          <p:spPr>
            <a:xfrm>
              <a:off x="4085350" y="293675"/>
              <a:ext cx="154500" cy="412175"/>
            </a:xfrm>
            <a:custGeom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3918650" y="293075"/>
              <a:ext cx="153900" cy="407275"/>
            </a:xfrm>
            <a:custGeom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253250" y="298550"/>
              <a:ext cx="153900" cy="406675"/>
            </a:xfrm>
            <a:custGeom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tart using our new Messenger service for your next booking and win a ticket. See http://klmf.ly/1ROAM5g for more information.&#10;&#10;&#10;---------------------------------------------------&#10;http://www.klm.com&#10;http://www.facebook.com/klm&#10;http://www.twitter.com/klm&#10;https://www.linkedin.com/company/klm" id="212" name="Google Shape;212;p32" title="KLM on Messeng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525" y="1189050"/>
            <a:ext cx="4717525" cy="35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Além da KLM Airlines...</a:t>
            </a:r>
            <a:endParaRPr sz="5500"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Google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Duolingo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Pizza Hut*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Sephora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Casas Bahia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Esporte Interativo</a:t>
            </a:r>
            <a:endParaRPr b="1"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4294967295" type="ctrTitle"/>
          </p:nvPr>
        </p:nvSpPr>
        <p:spPr>
          <a:xfrm>
            <a:off x="4572000" y="358050"/>
            <a:ext cx="38862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B600"/>
                </a:solidFill>
              </a:rPr>
              <a:t>Otacilio Maia</a:t>
            </a:r>
            <a:endParaRPr sz="6000">
              <a:solidFill>
                <a:srgbClr val="FFB600"/>
              </a:solidFill>
            </a:endParaRPr>
          </a:p>
        </p:txBody>
      </p:sp>
      <p:sp>
        <p:nvSpPr>
          <p:cNvPr id="83" name="Google Shape;83;p16"/>
          <p:cNvSpPr txBox="1"/>
          <p:nvPr>
            <p:ph idx="4294967295" type="subTitle"/>
          </p:nvPr>
        </p:nvSpPr>
        <p:spPr>
          <a:xfrm>
            <a:off x="4572000" y="2385050"/>
            <a:ext cx="4108500" cy="2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GitHub Campus Expert</a:t>
            </a:r>
            <a:endParaRPr b="1" sz="24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Maintainer Brasilino</a:t>
            </a:r>
            <a:endParaRPr b="1" sz="24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Maker Hero FilipeFlop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Mais informações: otaciliomaia.com</a:t>
            </a:r>
            <a:endParaRPr b="1" sz="3600"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8240" t="0"/>
          <a:stretch/>
        </p:blipFill>
        <p:spPr>
          <a:xfrm>
            <a:off x="0" y="0"/>
            <a:ext cx="47197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225" y="11"/>
            <a:ext cx="2263551" cy="132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25" y="98325"/>
            <a:ext cx="1000250" cy="9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o que isso tem haver com Micro-Momentos?</a:t>
            </a:r>
            <a:endParaRPr/>
          </a:p>
        </p:txBody>
      </p:sp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agora José?</a:t>
            </a:r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idx="4294967295" type="ctrTitle"/>
          </p:nvPr>
        </p:nvSpPr>
        <p:spPr>
          <a:xfrm>
            <a:off x="972150" y="1207850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Facilidade de Uso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Praticidade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Sem Downloads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33" name="Google Shape;233;p35"/>
          <p:cNvSpPr txBox="1"/>
          <p:nvPr>
            <p:ph idx="4294967295" type="subTitle"/>
          </p:nvPr>
        </p:nvSpPr>
        <p:spPr>
          <a:xfrm>
            <a:off x="972175" y="3887801"/>
            <a:ext cx="71997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Sucessoooooooo!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5" name="Google Shape;235;p35"/>
          <p:cNvGrpSpPr/>
          <p:nvPr/>
        </p:nvGrpSpPr>
        <p:grpSpPr>
          <a:xfrm>
            <a:off x="8056529" y="173652"/>
            <a:ext cx="793438" cy="1034192"/>
            <a:chOff x="2624850" y="4296000"/>
            <a:chExt cx="380400" cy="495825"/>
          </a:xfrm>
        </p:grpSpPr>
        <p:sp>
          <p:nvSpPr>
            <p:cNvPr id="236" name="Google Shape;236;p35"/>
            <p:cNvSpPr/>
            <p:nvPr/>
          </p:nvSpPr>
          <p:spPr>
            <a:xfrm>
              <a:off x="2845875" y="4296000"/>
              <a:ext cx="126425" cy="125800"/>
            </a:xfrm>
            <a:custGeom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35850" y="4316150"/>
              <a:ext cx="369400" cy="475675"/>
            </a:xfrm>
            <a:custGeom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2624850" y="4357675"/>
              <a:ext cx="171600" cy="171600"/>
            </a:xfrm>
            <a:custGeom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onde começar a desenvolver?</a:t>
            </a:r>
            <a:endParaRPr/>
          </a:p>
        </p:txBody>
      </p:sp>
      <p:sp>
        <p:nvSpPr>
          <p:cNvPr id="244" name="Google Shape;244;p36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#Comofaz? </a:t>
            </a:r>
            <a:endParaRPr/>
          </a:p>
        </p:txBody>
      </p:sp>
      <p:sp>
        <p:nvSpPr>
          <p:cNvPr id="245" name="Google Shape;245;p36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500" y="772225"/>
            <a:ext cx="2280575" cy="22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250" y="531700"/>
            <a:ext cx="4669900" cy="16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700" y="3649250"/>
            <a:ext cx="4056750" cy="7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7875" y="2136987"/>
            <a:ext cx="4229274" cy="10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Panorama de Mercado</a:t>
            </a:r>
            <a:endParaRPr/>
          </a:p>
        </p:txBody>
      </p:sp>
      <p:sp>
        <p:nvSpPr>
          <p:cNvPr id="260" name="Google Shape;260;p38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olho no mercado</a:t>
            </a:r>
            <a:endParaRPr/>
          </a:p>
        </p:txBody>
      </p:sp>
      <p:sp>
        <p:nvSpPr>
          <p:cNvPr id="261" name="Google Shape;261;p38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4294967295" type="ctrTitle"/>
          </p:nvPr>
        </p:nvSpPr>
        <p:spPr>
          <a:xfrm>
            <a:off x="685800" y="440350"/>
            <a:ext cx="7070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Assistentes Pessoais</a:t>
            </a:r>
            <a:endParaRPr sz="4800">
              <a:solidFill>
                <a:srgbClr val="FFB600"/>
              </a:solidFill>
            </a:endParaRPr>
          </a:p>
        </p:txBody>
      </p:sp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621025"/>
            <a:ext cx="2284775" cy="7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783" y="2421907"/>
            <a:ext cx="149387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268" y="2454675"/>
            <a:ext cx="1094250" cy="10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41" title="Live Like Iron Man with Alexa AMAZON Echo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75" y="82525"/>
            <a:ext cx="8344850" cy="4978450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idx="4294967295" type="ctrTitle"/>
          </p:nvPr>
        </p:nvSpPr>
        <p:spPr>
          <a:xfrm>
            <a:off x="685800" y="211750"/>
            <a:ext cx="759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B600"/>
                </a:solidFill>
              </a:rPr>
              <a:t>Google I/O 2018</a:t>
            </a:r>
            <a:endParaRPr sz="2000">
              <a:solidFill>
                <a:srgbClr val="FFB600"/>
              </a:solidFill>
            </a:endParaRPr>
          </a:p>
        </p:txBody>
      </p:sp>
      <p:sp>
        <p:nvSpPr>
          <p:cNvPr id="287" name="Google Shape;287;p4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2"/>
          <p:cNvSpPr txBox="1"/>
          <p:nvPr>
            <p:ph idx="4294967295" type="body"/>
          </p:nvPr>
        </p:nvSpPr>
        <p:spPr>
          <a:xfrm>
            <a:off x="1150600" y="2266951"/>
            <a:ext cx="68661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Smart Compose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Duplex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#io18 &#10;Source Google" id="294" name="Google Shape;294;p43" title="Google AI smart compose for Gmail (Google I/O'18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00" y="69350"/>
            <a:ext cx="8081800" cy="5004800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ctrTitle"/>
          </p:nvPr>
        </p:nvSpPr>
        <p:spPr>
          <a:xfrm>
            <a:off x="685800" y="358050"/>
            <a:ext cx="38862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Rian</a:t>
            </a:r>
            <a:endParaRPr sz="4800">
              <a:solidFill>
                <a:srgbClr val="FFB6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Nascimento</a:t>
            </a:r>
            <a:endParaRPr sz="4800">
              <a:solidFill>
                <a:srgbClr val="FFB600"/>
              </a:solidFill>
            </a:endParaRPr>
          </a:p>
        </p:txBody>
      </p:sp>
      <p:sp>
        <p:nvSpPr>
          <p:cNvPr id="93" name="Google Shape;93;p17"/>
          <p:cNvSpPr txBox="1"/>
          <p:nvPr>
            <p:ph idx="4294967295" type="subTitle"/>
          </p:nvPr>
        </p:nvSpPr>
        <p:spPr>
          <a:xfrm>
            <a:off x="685800" y="2220750"/>
            <a:ext cx="3886200" cy="24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Community Manager - </a:t>
            </a:r>
            <a:endParaRPr b="1"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Chatbot Pernambuco</a:t>
            </a:r>
            <a:endParaRPr b="1"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IG: @rianfnascimento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FB: @rianfnascimento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63865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000" y="0"/>
            <a:ext cx="451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44" title="Apresentação Google Duplex Legendado PT-BR (com corte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25" y="97275"/>
            <a:ext cx="8069375" cy="4912475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306" name="Google Shape;306;p45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momento?</a:t>
            </a:r>
            <a:endParaRPr/>
          </a:p>
        </p:txBody>
      </p:sp>
      <p:sp>
        <p:nvSpPr>
          <p:cNvPr id="307" name="Google Shape;307;p4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7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Obrigado!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319" name="Google Shape;319;p47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Perguntas?</a:t>
            </a:r>
            <a:endParaRPr b="1"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Otacilio Maia | otaciliomaia.com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Rian Nascimento | </a:t>
            </a:r>
            <a:r>
              <a:rPr lang="en">
                <a:solidFill>
                  <a:schemeClr val="dk2"/>
                </a:solidFill>
              </a:rPr>
              <a:t>@rianfnascimento</a:t>
            </a:r>
            <a:endParaRPr/>
          </a:p>
        </p:txBody>
      </p:sp>
      <p:sp>
        <p:nvSpPr>
          <p:cNvPr id="320" name="Google Shape;320;p47"/>
          <p:cNvSpPr/>
          <p:nvPr/>
        </p:nvSpPr>
        <p:spPr>
          <a:xfrm>
            <a:off x="8054234" y="327815"/>
            <a:ext cx="798007" cy="725835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Micromomentos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vida é feita de momentos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996" y="0"/>
            <a:ext cx="9207000" cy="651394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109525" y="4124550"/>
            <a:ext cx="69597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90500" rtl="0">
              <a:lnSpc>
                <a:spcPct val="1132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highlight>
                  <a:srgbClr val="FF9900"/>
                </a:highlight>
                <a:latin typeface="Raleway"/>
                <a:ea typeface="Raleway"/>
                <a:cs typeface="Raleway"/>
                <a:sym typeface="Raleway"/>
              </a:rPr>
              <a:t>1878: Surge a profissão de telefonista</a:t>
            </a:r>
            <a:endParaRPr b="1" sz="3600">
              <a:solidFill>
                <a:schemeClr val="lt1"/>
              </a:solidFill>
              <a:highlight>
                <a:srgbClr val="FF9900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698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50">
              <a:solidFill>
                <a:srgbClr val="3E3E3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ife is lived in moments. And today, so many of these moments are mobile – whether we’re enjoying a new playlist, sharing a vacation photo with family, or checking in on what our friends are up to. &#10;&#10;But there are other types of moments: the I-want-to-know, I-want-to-go, I-want-to-do, and I-want-to-buy moments. When we act on a specific intent and expect an immediate answer. They happen all the time and all along the consumer decision journey. And these moments are becoming the new battleground for brands – where hearts, minds and dollars are won.&#10;&#10;At Google we call these “micro-moments”. Over the coming months we’ll be unveiling research and insights into this game-changing shift." id="114" name="Google Shape;114;p20" title="Micro-Momen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50" y="241775"/>
            <a:ext cx="8566800" cy="47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-1080750" y="1129675"/>
            <a:ext cx="9741600" cy="36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 pessoas estão tomando suas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decisões mais rápido do que nunca e elas esperam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poder começar a agir logo assim que definem o que querem.</a:t>
            </a:r>
            <a:r>
              <a:rPr lang="en" sz="24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lang="en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Lisa Gevelber - VP de Marketing do Google.</a:t>
            </a:r>
            <a:endParaRPr b="1"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698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8</a:t>
            </a:r>
            <a:r>
              <a:rPr lang="en" sz="4800"/>
              <a:t>2%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26" name="Google Shape;126;p22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os usuários fazem uma consulta nos seus smartphones durante uma compra dentro da loja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91</a:t>
            </a:r>
            <a:r>
              <a:rPr lang="en" sz="4800"/>
              <a:t>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2" name="Google Shape;132;p23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Dos usuários c</a:t>
            </a: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onsultam seus smartphones atrás de idéias no meio de uma tarefa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